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59" r:id="rId3"/>
    <p:sldId id="257" r:id="rId4"/>
    <p:sldId id="263" r:id="rId5"/>
    <p:sldId id="264" r:id="rId6"/>
    <p:sldId id="265" r:id="rId7"/>
    <p:sldId id="260" r:id="rId8"/>
    <p:sldId id="261" r:id="rId9"/>
    <p:sldId id="262" r:id="rId10"/>
    <p:sldId id="266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FAC0-154F-4FAD-B431-101CD6AE3247}" type="datetimeFigureOut">
              <a:rPr lang="de-DE" smtClean="0"/>
              <a:pPr/>
              <a:t>06.09.2010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2E800-26DE-466B-8BC5-57EAF0C85EE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FAC0-154F-4FAD-B431-101CD6AE3247}" type="datetimeFigureOut">
              <a:rPr lang="de-DE" smtClean="0"/>
              <a:pPr/>
              <a:t>06.09.2010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2E800-26DE-466B-8BC5-57EAF0C85EE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FAC0-154F-4FAD-B431-101CD6AE3247}" type="datetimeFigureOut">
              <a:rPr lang="de-DE" smtClean="0"/>
              <a:pPr/>
              <a:t>06.09.2010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2E800-26DE-466B-8BC5-57EAF0C85EE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FAC0-154F-4FAD-B431-101CD6AE3247}" type="datetimeFigureOut">
              <a:rPr lang="de-DE" smtClean="0"/>
              <a:pPr/>
              <a:t>06.09.2010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2E800-26DE-466B-8BC5-57EAF0C85EE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FAC0-154F-4FAD-B431-101CD6AE3247}" type="datetimeFigureOut">
              <a:rPr lang="de-DE" smtClean="0"/>
              <a:pPr/>
              <a:t>06.09.2010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2E800-26DE-466B-8BC5-57EAF0C85EE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FAC0-154F-4FAD-B431-101CD6AE3247}" type="datetimeFigureOut">
              <a:rPr lang="de-DE" smtClean="0"/>
              <a:pPr/>
              <a:t>06.09.2010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2E800-26DE-466B-8BC5-57EAF0C85EE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FAC0-154F-4FAD-B431-101CD6AE3247}" type="datetimeFigureOut">
              <a:rPr lang="de-DE" smtClean="0"/>
              <a:pPr/>
              <a:t>06.09.2010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2E800-26DE-466B-8BC5-57EAF0C85EE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FAC0-154F-4FAD-B431-101CD6AE3247}" type="datetimeFigureOut">
              <a:rPr lang="de-DE" smtClean="0"/>
              <a:pPr/>
              <a:t>06.09.2010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2E800-26DE-466B-8BC5-57EAF0C85EE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FAC0-154F-4FAD-B431-101CD6AE3247}" type="datetimeFigureOut">
              <a:rPr lang="de-DE" smtClean="0"/>
              <a:pPr/>
              <a:t>06.09.2010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2E800-26DE-466B-8BC5-57EAF0C85EE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FAC0-154F-4FAD-B431-101CD6AE3247}" type="datetimeFigureOut">
              <a:rPr lang="de-DE" smtClean="0"/>
              <a:pPr/>
              <a:t>06.09.2010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2E800-26DE-466B-8BC5-57EAF0C85EE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FAC0-154F-4FAD-B431-101CD6AE3247}" type="datetimeFigureOut">
              <a:rPr lang="de-DE" smtClean="0"/>
              <a:pPr/>
              <a:t>06.09.2010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E12E800-26DE-466B-8BC5-57EAF0C85EE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7CFAC0-154F-4FAD-B431-101CD6AE3247}" type="datetimeFigureOut">
              <a:rPr lang="de-DE" smtClean="0"/>
              <a:pPr/>
              <a:t>06.09.2010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12E800-26DE-466B-8BC5-57EAF0C85EE6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 smtClean="0"/>
              <a:t>Psychoanalyse 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Literatur 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Flader/</a:t>
            </a:r>
            <a:r>
              <a:rPr lang="de-DE" dirty="0" err="1" smtClean="0"/>
              <a:t>Grodzicki</a:t>
            </a:r>
            <a:r>
              <a:rPr lang="de-DE" dirty="0" smtClean="0"/>
              <a:t>: Psychoanalyse als Gespräch, Frankfurt 1982.</a:t>
            </a:r>
          </a:p>
          <a:p>
            <a:r>
              <a:rPr lang="de-DE" dirty="0" smtClean="0"/>
              <a:t>Flader: Therapeutische Kommunikation, Frankfurt 1979.</a:t>
            </a:r>
          </a:p>
          <a:p>
            <a:r>
              <a:rPr lang="de-DE" dirty="0" err="1" smtClean="0"/>
              <a:t>Gutwinski</a:t>
            </a:r>
            <a:r>
              <a:rPr lang="de-DE" dirty="0" smtClean="0"/>
              <a:t>: Das Arzt- Patient- Verhältnis im Spiegel der Sprache, Tübingen 1987.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de-DE" sz="4000" dirty="0" smtClean="0"/>
              <a:t>Die psychoanalytische Therapie als Gegenstand sprachwissenschaftlicher Forschung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695800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„ In der analytischen Behandlung geht nichts anderes vor als ein Austausch von Worten zwischen dem Analysierten und dem Arzt .“ (Freud)</a:t>
            </a:r>
          </a:p>
          <a:p>
            <a:r>
              <a:rPr lang="de-DE" dirty="0" smtClean="0"/>
              <a:t>Frage: Wie ist dieses Gespräch organisiert?</a:t>
            </a:r>
          </a:p>
          <a:p>
            <a:r>
              <a:rPr lang="de-DE" dirty="0" smtClean="0"/>
              <a:t>Eröffnet sich ein Untersuchungsfeld </a:t>
            </a:r>
          </a:p>
          <a:p>
            <a:r>
              <a:rPr lang="de-DE" dirty="0" smtClean="0"/>
              <a:t>Für die Sprachwissenschaft ist bemerkenswert, dass die Psychoanalyse zur Durchführung ihrer Therapie den Prozess der verbalen Interaktion so organisiert, dass er der alltäglichen Denk- und Kommunikationspraxis strikt zuwiderläuft.</a:t>
            </a:r>
          </a:p>
          <a:p>
            <a:r>
              <a:rPr lang="de-DE" dirty="0" smtClean="0"/>
              <a:t>Für die </a:t>
            </a:r>
            <a:r>
              <a:rPr lang="de-DE" dirty="0" err="1" smtClean="0"/>
              <a:t>P.analyse</a:t>
            </a:r>
            <a:r>
              <a:rPr lang="de-DE" dirty="0" smtClean="0"/>
              <a:t> liefert es ein besseres Verständnis über ihre Therapie und wie sie funktioniert.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dirty="0" smtClean="0"/>
              <a:t>Therapiegespräch vs. Beratungsgespräch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Therapiegespräche sind eine Form professioneller Kommunikation</a:t>
            </a:r>
          </a:p>
          <a:p>
            <a:r>
              <a:rPr lang="de-DE" dirty="0" smtClean="0"/>
              <a:t>Ziel: grundlegende Transformation der Persönlichkeit der Klienten hinzuarbeiten</a:t>
            </a:r>
          </a:p>
          <a:p>
            <a:r>
              <a:rPr lang="de-DE" dirty="0" smtClean="0"/>
              <a:t>Kein von außen vorgegebenes Problem, das auf Lösung drängt</a:t>
            </a:r>
          </a:p>
          <a:p>
            <a:r>
              <a:rPr lang="de-DE" dirty="0" smtClean="0"/>
              <a:t>Reorganisation und Neuorientierung der Persönlichkeit des Klienten durch Offenlegung und Aufarbeitung psychischer Konflikte. </a:t>
            </a:r>
          </a:p>
          <a:p>
            <a:r>
              <a:rPr lang="de-DE" dirty="0" smtClean="0"/>
              <a:t>Keine Entsprechung in alltäglichen Dialogtypen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Institutionelle Merkmale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Analytische Grundregel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Freud: Erwartung an seine Patienten „frei zu assoziieren“</a:t>
            </a:r>
          </a:p>
          <a:p>
            <a:r>
              <a:rPr lang="de-DE" dirty="0" smtClean="0"/>
              <a:t>Zentrales therapeutisches Instrument </a:t>
            </a:r>
          </a:p>
          <a:p>
            <a:r>
              <a:rPr lang="de-DE" dirty="0" smtClean="0"/>
              <a:t>T. müssen eine Position der „Neutralität“ annehmen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Abstinenzregel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„(…) ich will den Grundsatz aufstellen, dass man Bedürfnis und Sehnsucht als zur Arbeit und Veränderung treibende Kräfte bei der Kranken bestehen lassen und sich hüten muss, dieselben Surrogate zu beschwichtigen.“ ( Freud)</a:t>
            </a:r>
          </a:p>
          <a:p>
            <a:r>
              <a:rPr lang="de-DE" dirty="0" smtClean="0"/>
              <a:t>Situative Arrangement: die Ruhelage des Patienten auf der Couch, die Abgeschlossenheit des Behandlungszimmers</a:t>
            </a:r>
          </a:p>
          <a:p>
            <a:r>
              <a:rPr lang="de-DE" dirty="0" smtClean="0"/>
              <a:t>Therapeut nimmt hinter dieser Couch Platz, so dass er für den Patienten nicht sichtbar ist</a:t>
            </a:r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641576"/>
          </a:xfrm>
        </p:spPr>
        <p:txBody>
          <a:bodyPr>
            <a:normAutofit/>
          </a:bodyPr>
          <a:lstStyle/>
          <a:p>
            <a:pPr algn="ctr"/>
            <a:r>
              <a:rPr lang="de-DE" dirty="0" smtClean="0"/>
              <a:t>Sprachliche Handlungsmuster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3400" y="1124744"/>
            <a:ext cx="7854696" cy="3816424"/>
          </a:xfrm>
        </p:spPr>
        <p:txBody>
          <a:bodyPr/>
          <a:lstStyle/>
          <a:p>
            <a:pPr algn="ctr"/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Deutung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Wichtigste Form der therapeutischen Intervention</a:t>
            </a:r>
          </a:p>
          <a:p>
            <a:r>
              <a:rPr lang="de-DE" dirty="0" smtClean="0"/>
              <a:t>Eine komplexe sprachliche Handlung, die Antwort auf eine nichtgestellte Frage des Klienten gibt</a:t>
            </a:r>
          </a:p>
          <a:p>
            <a:r>
              <a:rPr lang="de-DE" dirty="0" smtClean="0"/>
              <a:t>Jede Äußerung des Klienten enthält eine neue, sprachspielspezifische Illokution; sie bekommt durch ihren Ort im psychoanalytischen Gespräch die Rolle einer Präsentation eines tieferliegenden verborgenen Konflikts</a:t>
            </a:r>
          </a:p>
          <a:p>
            <a:r>
              <a:rPr lang="de-DE" dirty="0" smtClean="0"/>
              <a:t>Deutungsformulierungen werden vom Klienten bestätigt oder verworfen</a:t>
            </a: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2.Paraphrase und </a:t>
            </a:r>
            <a:r>
              <a:rPr lang="de-DE" dirty="0" err="1" smtClean="0"/>
              <a:t>Reformulierung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Rekonstruierende Paraphrasen sind das Kernstück des therapeutischen Sprachhandels</a:t>
            </a:r>
          </a:p>
          <a:p>
            <a:r>
              <a:rPr lang="de-DE" sz="2800" dirty="0" smtClean="0"/>
              <a:t>Therapeut reagiert auf Äußerungen entweder mit einem Rezeptionssignal oder einer Paraphrase</a:t>
            </a:r>
          </a:p>
          <a:p>
            <a:r>
              <a:rPr lang="de-DE" sz="2800" dirty="0" smtClean="0"/>
              <a:t>Bestimmte  Aspekte können hervorgehoben werden</a:t>
            </a:r>
          </a:p>
          <a:p>
            <a:r>
              <a:rPr lang="de-DE" sz="2800" dirty="0" smtClean="0"/>
              <a:t>Verbalisierung emotionaler Erlebnisinhalte damit sie deutlicher hervortreten können</a:t>
            </a:r>
            <a:endParaRPr lang="de-DE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374</Words>
  <Application>Microsoft Macintosh PowerPoint</Application>
  <PresentationFormat>Bildschirmpräsentation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Hyperion</vt:lpstr>
      <vt:lpstr>Psychoanalyse  </vt:lpstr>
      <vt:lpstr>Die psychoanalytische Therapie als Gegenstand sprachwissenschaftlicher Forschung</vt:lpstr>
      <vt:lpstr>Therapiegespräch vs. Beratungsgespräch</vt:lpstr>
      <vt:lpstr>Institutionelle Merkmale </vt:lpstr>
      <vt:lpstr>Analytische Grundregel</vt:lpstr>
      <vt:lpstr>Abstinenzregel</vt:lpstr>
      <vt:lpstr>Sprachliche Handlungsmuster </vt:lpstr>
      <vt:lpstr>1. Deutung </vt:lpstr>
      <vt:lpstr>2.Paraphrase und Reformulierung</vt:lpstr>
      <vt:lpstr>Literatur 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Psychoanalyse  </dc:title>
  <dc:creator>PC</dc:creator>
  <cp:lastModifiedBy>Wolfgang Boettcher</cp:lastModifiedBy>
  <cp:revision>14</cp:revision>
  <dcterms:created xsi:type="dcterms:W3CDTF">2010-09-06T05:34:34Z</dcterms:created>
  <dcterms:modified xsi:type="dcterms:W3CDTF">2010-09-06T05:35:30Z</dcterms:modified>
</cp:coreProperties>
</file>